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3296D1-77FE-4D3B-812E-0B4930E7D7BC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8618C3-8688-4595-B3A5-F400A71E35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2357454"/>
          </a:xfrm>
          <a:solidFill>
            <a:schemeClr val="bg2">
              <a:lumMod val="25000"/>
              <a:alpha val="76000"/>
            </a:schemeClr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Новые </a:t>
            </a:r>
            <a:r>
              <a:rPr lang="ru-RU" sz="72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книги </a:t>
            </a:r>
            <a:r>
              <a:rPr lang="ru-RU" sz="6000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2022</a:t>
            </a:r>
            <a:endParaRPr lang="ru-RU" sz="6000" dirty="0">
              <a:solidFill>
                <a:srgbClr val="FFC000"/>
              </a:solidFill>
              <a:effectLst/>
            </a:endParaRPr>
          </a:p>
        </p:txBody>
      </p:sp>
      <p:pic>
        <p:nvPicPr>
          <p:cNvPr id="4" name="Picture 3" descr="C:\Users\mezenceva\Pictures\45486bcfe26книг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071966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85728"/>
            <a:ext cx="55007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книжная выставка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7884" y="542926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Библиотека КГТТ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8215370" cy="15716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78579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000108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785794"/>
            <a:ext cx="57864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Спасибо за внимание!</a:t>
            </a:r>
            <a:b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857364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Добро пожаловать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 в библиотеку КГТТ.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https://build-experts.ru/wp-content/uploads/2019/09/1-1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14752"/>
            <a:ext cx="3929090" cy="257176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72074"/>
            <a:ext cx="8858280" cy="15716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+mj-lt"/>
              </a:rPr>
              <a:t>Пласт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углекаменный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: 300 лет работы на Россию: для широкого круга читателей / Кемеровский областной общественный фонд "Шахтёрская память»; ред. О.С. Токарев; сост.: Н.Н.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Маньшин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, Л.М.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Русанова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. - Кемерово: Кемеровское книжное изд-во, 2021. - 171 с.: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цв.ил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.; 30 см. – Текст: непосредственный.</a:t>
            </a:r>
          </a:p>
          <a:p>
            <a:pPr algn="l"/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Mezenceva\Pictures\2021-09-10 300\300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2714644" cy="3727091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500430" y="642918"/>
            <a:ext cx="5357850" cy="414340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   Издание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посвящено 300-летию Кузбасса. 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    Это история нашего родного края. 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    В книге использованы материалы Заболоцкой К.А. – доктора исторических наук, профессора, 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Безматерных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В.И. – ветерана труда.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     В издание включены материалы из фонда Кемеровской областной научной библиотеки им. В.Д. Фёдорова, фотодокументы, хранящиеся в архивных управлениях Кузбасса и Музее-заповеднике «Красная горка».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     Книга предназначена для широкого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  круга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читателей.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857620" y="714356"/>
            <a:ext cx="4857784" cy="33575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8215370" cy="15716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Паничкин, В.Б.  Удивительные факты, достижения и рекорды Кузбасса: книга для всех, кто интересуется историей и жизнью Кузбасса / В.Б. Паничкин; ред.: Ю.В. Сергеев, Д.Ю. Сергеев. - Кемерово: Кузбасс XXI век, 2021. - 240 с.: ил.; 30 см. - (300 лет Кузбасс). – Текст: непосредственный.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78579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000108"/>
            <a:ext cx="45720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Издательство «Кузбасс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XXI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век» подготовило подарок к 300-летию Кузбасса – собрание двух с половиной тысяч фактов из жизни Кемеровской области, к которым применимы эпитеты САМЫЙ, ПЕРВЫЙ и Единственный!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Это начало большого проекта - обновляемой всеми кузбассовцами Книги рекордов и достижений Кузбасса.</a:t>
            </a:r>
          </a:p>
          <a:p>
            <a:r>
              <a:rPr lang="ru-RU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Mezenceva\Pictures\2021-09-10 300\300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3"/>
            <a:ext cx="3214710" cy="4413661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786182" y="571480"/>
            <a:ext cx="5214974" cy="421484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72074"/>
            <a:ext cx="8858280" cy="1571636"/>
          </a:xfrm>
        </p:spPr>
        <p:txBody>
          <a:bodyPr>
            <a:noAutofit/>
          </a:bodyPr>
          <a:lstStyle/>
          <a:p>
            <a:pPr algn="l" hangingPunct="0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 Сергеев, Ю.В.  Заповедный Кузбасс: альбом об удивительной природе Кузбасса / Ю.В. Сергеев, Д.Ю. Сергеев. - Кемерово: Кузбасс XXI век, 2021. - 248 с.: </a:t>
            </a:r>
            <a:r>
              <a:rPr lang="ru-RU" sz="2200" b="1" dirty="0" err="1" smtClean="0">
                <a:solidFill>
                  <a:schemeClr val="bg1"/>
                </a:solidFill>
                <a:latin typeface="+mj-lt"/>
              </a:rPr>
              <a:t>цв.ил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.; 30 см. - (300 лет Кузбасс). - 1000 экз. – Текст: непосредственный.</a:t>
            </a:r>
          </a:p>
          <a:p>
            <a:pPr algn="l" hangingPunct="0"/>
            <a:endParaRPr lang="ru-RU" sz="2200" b="1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         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1" name="Picture 3" descr="C:\Users\Mezenceva\Pictures\2021-09-10 300\300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965835" cy="4071966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extBox 13"/>
          <p:cNvSpPr txBox="1"/>
          <p:nvPr/>
        </p:nvSpPr>
        <p:spPr>
          <a:xfrm>
            <a:off x="3929058" y="785794"/>
            <a:ext cx="5000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Фотоальбом «Заповедный Кузбасс» – это вторая книга проекта о нашей малой родине – Кузнецком крае. </a:t>
            </a:r>
          </a:p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 В новом альбоме авторы рассказывают о богатейшем природном потенциале региона, где на сравнительно небольшой территории огромной Сибири сосредоточены почти все географические зоны. </a:t>
            </a:r>
          </a:p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В альбоме удивительной красоты снимки разнохарактерного мира животных и птиц, уникальной флоры!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857620" y="714356"/>
            <a:ext cx="5072098" cy="33575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8215370" cy="15716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 Кузбасс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XXI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век: иллюстрированный журнал. №2/61/2021/ учредитель: «Кузбасс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XXI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век»; гл. ред. Ю.В. Сергеев. - Новосибирск: Вояж, 2021. - 80 с. - Журнал.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78579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Users\Mezenceva\Pictures\2021-09-10 300\300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171820" cy="43577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4071934" y="1000108"/>
            <a:ext cx="50720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Выпуск журнала посвящен 300-летию Кузбасса.</a:t>
            </a:r>
          </a:p>
          <a:p>
            <a:r>
              <a:rPr lang="ru-RU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В номере: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Даёшь Кузбасс! – выставка        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изобразительного искусства.            с. 2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«Я буду хорошим аэропортом».    с. 14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Евразийский женский форум.         с. 18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Заповедный Кузбасс.                          с.30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929058" y="714356"/>
            <a:ext cx="5000660" cy="371477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  В пособии в простой и доступной форме излагаются вопросы финансового благополучия семьи и распоряжения денежными средствами.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Освещены  аспекты  </a:t>
            </a:r>
            <a:r>
              <a:rPr lang="ru-RU" b="1" dirty="0" err="1" smtClean="0">
                <a:solidFill>
                  <a:schemeClr val="bg1"/>
                </a:solidFill>
              </a:rPr>
              <a:t>взаимоотноше</a:t>
            </a:r>
            <a:r>
              <a:rPr lang="ru-RU" b="1" dirty="0" smtClean="0">
                <a:solidFill>
                  <a:schemeClr val="bg1"/>
                </a:solidFill>
              </a:rPr>
              <a:t> -</a:t>
            </a:r>
            <a:r>
              <a:rPr lang="ru-RU" b="1" dirty="0" err="1" smtClean="0">
                <a:solidFill>
                  <a:schemeClr val="bg1"/>
                </a:solidFill>
              </a:rPr>
              <a:t>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сотрудника с работодателем, организации частного </a:t>
            </a:r>
            <a:r>
              <a:rPr lang="ru-RU" b="1" dirty="0" err="1" smtClean="0">
                <a:solidFill>
                  <a:schemeClr val="bg1"/>
                </a:solidFill>
              </a:rPr>
              <a:t>предпринима</a:t>
            </a:r>
            <a:r>
              <a:rPr lang="ru-RU" b="1" dirty="0" smtClean="0">
                <a:solidFill>
                  <a:schemeClr val="bg1"/>
                </a:solidFill>
              </a:rPr>
              <a:t> -</a:t>
            </a:r>
            <a:r>
              <a:rPr lang="ru-RU" b="1" dirty="0" err="1" smtClean="0">
                <a:solidFill>
                  <a:schemeClr val="bg1"/>
                </a:solidFill>
              </a:rPr>
              <a:t>тельства</a:t>
            </a:r>
            <a:r>
              <a:rPr lang="ru-RU" b="1" dirty="0" smtClean="0">
                <a:solidFill>
                  <a:schemeClr val="bg1"/>
                </a:solidFill>
              </a:rPr>
              <a:t>,  меры защиты от </a:t>
            </a:r>
            <a:r>
              <a:rPr lang="ru-RU" b="1" dirty="0" err="1" smtClean="0">
                <a:solidFill>
                  <a:schemeClr val="bg1"/>
                </a:solidFill>
              </a:rPr>
              <a:t>финансо</a:t>
            </a:r>
            <a:r>
              <a:rPr lang="ru-RU" b="1" dirty="0" smtClean="0">
                <a:solidFill>
                  <a:schemeClr val="bg1"/>
                </a:solidFill>
              </a:rPr>
              <a:t> -</a:t>
            </a:r>
            <a:r>
              <a:rPr lang="ru-RU" b="1" dirty="0" err="1" smtClean="0">
                <a:solidFill>
                  <a:schemeClr val="bg1"/>
                </a:solidFill>
              </a:rPr>
              <a:t>вого</a:t>
            </a:r>
            <a:r>
              <a:rPr lang="ru-RU" b="1" dirty="0" smtClean="0">
                <a:solidFill>
                  <a:schemeClr val="bg1"/>
                </a:solidFill>
              </a:rPr>
              <a:t> мошенничества.   Обучение сопровождается разбором реальных жизненных ситуаций.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8215370" cy="15716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Жданова, А.О.  Финансовая грамотность: материалы для учащихся СПО / А.О.Жданова, Е.В. Савицкая. – Москва: ВАКО, 2020. – 400 с. – (Учимся разумному финансовому поведению). – Текст: непосредственный.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78579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000108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ezenceva\Pictures\2021-09-10 300\300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058501" cy="385765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643306" y="714356"/>
            <a:ext cx="5500694" cy="350046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   </a:t>
            </a:r>
            <a:r>
              <a:rPr lang="ru-RU" b="1" dirty="0" smtClean="0">
                <a:solidFill>
                  <a:schemeClr val="bg1"/>
                </a:solidFill>
              </a:rPr>
              <a:t>В пособие включены задания для текущего контроля знаний обучающихся по всем темам курса «Финансовая грамотность» для системы СПО.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Предлагаемый материал позволяем педагогам проводить проверку знаний, используя различные формы контроля, корректировать методику преподавания. Выявлять темы, которым следует уделить особое внимание.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8215370" cy="15716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flipV="1">
            <a:off x="3857620" y="64291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V="1">
            <a:off x="285720" y="5286387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Mezenceva\Pictures\2021-09-10 300\300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2985149" cy="37862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5" y="4857760"/>
            <a:ext cx="8286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Жданова, А.О.  </a:t>
            </a:r>
            <a:r>
              <a:rPr lang="ru-RU" sz="2000" b="1" dirty="0" smtClean="0">
                <a:solidFill>
                  <a:schemeClr val="bg1"/>
                </a:solidFill>
              </a:rPr>
              <a:t> Финансовая </a:t>
            </a:r>
            <a:r>
              <a:rPr lang="ru-RU" sz="2000" b="1" dirty="0" smtClean="0">
                <a:solidFill>
                  <a:schemeClr val="bg1"/>
                </a:solidFill>
              </a:rPr>
              <a:t>грамотность: </a:t>
            </a:r>
            <a:r>
              <a:rPr lang="ru-RU" sz="2000" b="1" dirty="0" smtClean="0">
                <a:solidFill>
                  <a:schemeClr val="bg1"/>
                </a:solidFill>
              </a:rPr>
              <a:t>рабочая тетрадь </a:t>
            </a:r>
            <a:r>
              <a:rPr lang="ru-RU" sz="2000" b="1" dirty="0" smtClean="0">
                <a:solidFill>
                  <a:schemeClr val="bg1"/>
                </a:solidFill>
              </a:rPr>
              <a:t>для учащихся СПО / А.О.Жданова, </a:t>
            </a:r>
            <a:r>
              <a:rPr lang="ru-RU" sz="2000" b="1" dirty="0" smtClean="0">
                <a:solidFill>
                  <a:schemeClr val="bg1"/>
                </a:solidFill>
              </a:rPr>
              <a:t>М.А. Зятьков. </a:t>
            </a:r>
            <a:r>
              <a:rPr lang="ru-RU" sz="2000" b="1" dirty="0" smtClean="0">
                <a:solidFill>
                  <a:schemeClr val="bg1"/>
                </a:solidFill>
              </a:rPr>
              <a:t>– Москва: ВАКО, 2020. – </a:t>
            </a:r>
            <a:r>
              <a:rPr lang="ru-RU" sz="2000" b="1" dirty="0" smtClean="0">
                <a:solidFill>
                  <a:schemeClr val="bg1"/>
                </a:solidFill>
              </a:rPr>
              <a:t>48 </a:t>
            </a:r>
            <a:r>
              <a:rPr lang="ru-RU" sz="2000" b="1" dirty="0" smtClean="0">
                <a:solidFill>
                  <a:schemeClr val="bg1"/>
                </a:solidFill>
              </a:rPr>
              <a:t>с. – (Учимся разумному финансовому поведению). – Текст: непосредственный.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643306" y="285728"/>
            <a:ext cx="5500694" cy="400052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8215370" cy="15716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78579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000108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Mezenceva\Pictures\2021-09-10 300\300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57167"/>
            <a:ext cx="3000395" cy="37843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43306" y="428604"/>
            <a:ext cx="5214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 пособии представлены цели и задачи курса «Финансовая грамотность» для образователь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ных 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организаций СПО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 а также 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планируемые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Программа включает два варианта учебно-тематического планирования (34 и 68 учеб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ных 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часов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),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обзор форм и методов организации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учебно-познавательной деятельности, описание 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подходов  к оцениванию результатов 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обучающихся.</a:t>
            </a:r>
            <a:endParaRPr lang="ru-RU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 Издание будет полезно педагогическим работникам всех категорий при внедрении в образовательный 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процесс </a:t>
            </a:r>
            <a:r>
              <a:rPr lang="ru-RU" sz="16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курса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«Финансовая грамотность».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5072074"/>
            <a:ext cx="89297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Жданова,  А.О.</a:t>
            </a:r>
            <a:r>
              <a:rPr lang="ru-RU" sz="2000" b="1" dirty="0" smtClean="0">
                <a:solidFill>
                  <a:schemeClr val="bg1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  Финансовая </a:t>
            </a:r>
            <a:r>
              <a:rPr lang="ru-RU" sz="2000" b="1" dirty="0" smtClean="0">
                <a:solidFill>
                  <a:schemeClr val="bg1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грамотность: учебная программа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для СПО. / А.О. Жданова, М.А. Зятьков.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Москва: ВАКО, 2020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32 с.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(Учимся разумному финансовому по</a:t>
            </a:r>
            <a:r>
              <a:rPr lang="ru-RU" sz="2000" b="1" dirty="0" smtClean="0">
                <a:solidFill>
                  <a:schemeClr val="bg1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ведению)</a:t>
            </a:r>
            <a:r>
              <a:rPr lang="ru-RU" sz="2000" b="1" dirty="0" smtClean="0">
                <a:solidFill>
                  <a:schemeClr val="bg1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 . – Текст: непосредственный.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643306" y="500042"/>
            <a:ext cx="5500694" cy="350046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8215370" cy="15716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785794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000108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Mezenceva\Pictures\2021-09-10 300\300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7"/>
            <a:ext cx="3143272" cy="402225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57620" y="714356"/>
            <a:ext cx="52863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  Издание содержит общую характеристику методики обучения финансовой грамотности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в организациях системы СПО и раскрывает особенности организации занятий (представлены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сценарии и планы их проведения).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В пособии даны ответы к заданиям из материалов для обучающихся </a:t>
            </a:r>
            <a:r>
              <a:rPr lang="ru-RU" sz="1600" b="1" dirty="0" smtClean="0">
                <a:solidFill>
                  <a:schemeClr val="bg1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рабочей тетради,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представлены проверочные работы для промежуточного оценивания и итоговая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работа по курсу в целом.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 Издание предназначено для преподавателей экономики и финансовой грамотности.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2844" y="5000636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  Жданова, А.О.</a:t>
            </a:r>
            <a:r>
              <a:rPr lang="ru-RU" sz="2000" b="1" dirty="0" smtClean="0">
                <a:solidFill>
                  <a:srgbClr val="000000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  Финансовая </a:t>
            </a:r>
            <a:r>
              <a:rPr lang="ru-RU" sz="2000" b="1" dirty="0" smtClean="0">
                <a:solidFill>
                  <a:srgbClr val="000000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грамотность: методические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рекомендации для преподавателя СПО./ А.О.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Жданова, М.А. Зятьков.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Москва: ВАКО, 2020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224 с.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 (Учимся </a:t>
            </a:r>
            <a:r>
              <a:rPr lang="ru-RU" sz="2000" b="1" dirty="0" smtClean="0">
                <a:solidFill>
                  <a:srgbClr val="000000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разумному </a:t>
            </a:r>
            <a:r>
              <a:rPr lang="ru-RU" sz="2000" b="1" dirty="0" smtClean="0">
                <a:solidFill>
                  <a:srgbClr val="000000"/>
                </a:solidFill>
                <a:latin typeface="YS Text"/>
                <a:ea typeface="Times New Roman" pitchFamily="18" charset="0"/>
                <a:cs typeface="Times New Roman" pitchFamily="18" charset="0"/>
              </a:rPr>
              <a:t>финансовому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/>
                <a:ea typeface="Times New Roman" pitchFamily="18" charset="0"/>
                <a:cs typeface="Times New Roman" pitchFamily="18" charset="0"/>
              </a:rPr>
              <a:t>поведению). - Текст: непосредственный.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4">
      <a:dk1>
        <a:sysClr val="windowText" lastClr="000000"/>
      </a:dk1>
      <a:lt1>
        <a:srgbClr val="BB9AD3"/>
      </a:lt1>
      <a:dk2>
        <a:srgbClr val="C4CF9F"/>
      </a:dk2>
      <a:lt2>
        <a:srgbClr val="FEFAC9"/>
      </a:lt2>
      <a:accent1>
        <a:srgbClr val="A5B592"/>
      </a:accent1>
      <a:accent2>
        <a:srgbClr val="F3A447"/>
      </a:accent2>
      <a:accent3>
        <a:srgbClr val="FDF59C"/>
      </a:accent3>
      <a:accent4>
        <a:srgbClr val="BB9AD3"/>
      </a:accent4>
      <a:accent5>
        <a:srgbClr val="8E58B6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Новые книги 2019-2020</Template>
  <TotalTime>450</TotalTime>
  <Words>878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Новые книги 2022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книги 2021(2)</dc:title>
  <dc:creator>mezenceva</dc:creator>
  <cp:lastModifiedBy>mezenceva</cp:lastModifiedBy>
  <cp:revision>46</cp:revision>
  <dcterms:created xsi:type="dcterms:W3CDTF">2021-09-10T02:09:54Z</dcterms:created>
  <dcterms:modified xsi:type="dcterms:W3CDTF">2022-05-23T04:08:55Z</dcterms:modified>
</cp:coreProperties>
</file>